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61" r:id="rId4"/>
    <p:sldId id="268" r:id="rId5"/>
    <p:sldId id="269" r:id="rId6"/>
    <p:sldId id="262" r:id="rId7"/>
    <p:sldId id="263" r:id="rId8"/>
    <p:sldId id="260" r:id="rId9"/>
    <p:sldId id="259" r:id="rId10"/>
    <p:sldId id="258" r:id="rId11"/>
    <p:sldId id="267" r:id="rId12"/>
    <p:sldId id="274" r:id="rId13"/>
    <p:sldId id="275" r:id="rId14"/>
    <p:sldId id="276" r:id="rId15"/>
    <p:sldId id="290" r:id="rId16"/>
    <p:sldId id="278" r:id="rId17"/>
    <p:sldId id="279" r:id="rId18"/>
    <p:sldId id="264" r:id="rId19"/>
    <p:sldId id="284" r:id="rId20"/>
    <p:sldId id="291" r:id="rId21"/>
    <p:sldId id="285" r:id="rId22"/>
    <p:sldId id="270" r:id="rId23"/>
    <p:sldId id="272" r:id="rId24"/>
    <p:sldId id="273" r:id="rId25"/>
    <p:sldId id="277" r:id="rId26"/>
    <p:sldId id="287" r:id="rId27"/>
    <p:sldId id="288" r:id="rId28"/>
    <p:sldId id="289" r:id="rId29"/>
  </p:sldIdLst>
  <p:sldSz cx="9144000" cy="6858000" type="screen4x3"/>
  <p:notesSz cx="6858000" cy="9144000"/>
  <p:defaultTextStyle>
    <a:defPPr>
      <a:defRPr lang="ru-RU"/>
    </a:defPPr>
    <a:lvl1pPr algn="ctr" rtl="0" fontAlgn="base">
      <a:spcBef>
        <a:spcPct val="0"/>
      </a:spcBef>
      <a:spcAft>
        <a:spcPct val="0"/>
      </a:spcAft>
      <a:defRPr sz="1600" kern="1200">
        <a:solidFill>
          <a:schemeClr val="tx1"/>
        </a:solidFill>
        <a:latin typeface="Arial" charset="0"/>
        <a:ea typeface="+mn-ea"/>
        <a:cs typeface="+mn-cs"/>
      </a:defRPr>
    </a:lvl1pPr>
    <a:lvl2pPr marL="457200" algn="ctr" rtl="0" fontAlgn="base">
      <a:spcBef>
        <a:spcPct val="0"/>
      </a:spcBef>
      <a:spcAft>
        <a:spcPct val="0"/>
      </a:spcAft>
      <a:defRPr sz="1600" kern="1200">
        <a:solidFill>
          <a:schemeClr val="tx1"/>
        </a:solidFill>
        <a:latin typeface="Arial" charset="0"/>
        <a:ea typeface="+mn-ea"/>
        <a:cs typeface="+mn-cs"/>
      </a:defRPr>
    </a:lvl2pPr>
    <a:lvl3pPr marL="914400" algn="ctr" rtl="0" fontAlgn="base">
      <a:spcBef>
        <a:spcPct val="0"/>
      </a:spcBef>
      <a:spcAft>
        <a:spcPct val="0"/>
      </a:spcAft>
      <a:defRPr sz="1600" kern="1200">
        <a:solidFill>
          <a:schemeClr val="tx1"/>
        </a:solidFill>
        <a:latin typeface="Arial" charset="0"/>
        <a:ea typeface="+mn-ea"/>
        <a:cs typeface="+mn-cs"/>
      </a:defRPr>
    </a:lvl3pPr>
    <a:lvl4pPr marL="1371600" algn="ctr" rtl="0" fontAlgn="base">
      <a:spcBef>
        <a:spcPct val="0"/>
      </a:spcBef>
      <a:spcAft>
        <a:spcPct val="0"/>
      </a:spcAft>
      <a:defRPr sz="1600" kern="1200">
        <a:solidFill>
          <a:schemeClr val="tx1"/>
        </a:solidFill>
        <a:latin typeface="Arial" charset="0"/>
        <a:ea typeface="+mn-ea"/>
        <a:cs typeface="+mn-cs"/>
      </a:defRPr>
    </a:lvl4pPr>
    <a:lvl5pPr marL="1828800" algn="ct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0033CC"/>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35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4A99A38-7FB3-4A92-A7ED-896441BC0932}" type="slidenum">
              <a:rPr lang="ru-RU"/>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69BC922-42D7-4C61-AAC5-065E0E09DF02}" type="slidenum">
              <a:rPr lang="ru-RU"/>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4D33CD3-3FD1-4D58-B12E-19CFA9624A11}" type="slidenum">
              <a:rPr lang="ru-RU"/>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50CCF41-AEAE-4AD8-B2A5-D810B6E901F8}" type="slidenum">
              <a:rPr lang="ru-RU"/>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B82DA8E-3ABC-4DFE-8C20-82DC6CFFDDB9}" type="slidenum">
              <a:rPr lang="ru-RU"/>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ABF2BD6-B74D-465F-8385-6EC13780FCD8}" type="slidenum">
              <a:rPr lang="ru-RU"/>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423FDFE0-6288-4B0D-A096-310D63ECADDF}" type="slidenum">
              <a:rPr lang="ru-RU"/>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2B5BBAD1-6D2E-4046-AB10-8053355D45CD}" type="slidenum">
              <a:rPr lang="ru-RU"/>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F0409BCE-C0F1-42C3-8A63-02CBF1C447C4}" type="slidenum">
              <a:rPr lang="ru-RU"/>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9FB1DBE-D87F-4006-924A-3615EB396CFB}" type="slidenum">
              <a:rPr lang="ru-RU"/>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6946D40-6DD6-4CCB-A243-EE0D6CE5AE0F}" type="slidenum">
              <a:rPr lang="ru-RU"/>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32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32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ru-RU"/>
          </a:p>
        </p:txBody>
      </p:sp>
      <p:sp>
        <p:nvSpPr>
          <p:cNvPr id="532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532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D6EE73D-E86E-4ED5-B0F7-AEA04EEBBD35}"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http://www.tns-counter.ru/V13a****yandex_ru/ru/CP1251/tmsec=yandex_images/0"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arttrans.com.ua/imageproduct/990/Kiprensky_Orest_Adamovich_The_Portrait_of_A_S_Pushkin_art_gallerys_prints_arts_b.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7.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slide" Target="slide18.xml"/><Relationship Id="rId4" Type="http://schemas.openxmlformats.org/officeDocument/2006/relationships/slide" Target="slide2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descr="Букет"/>
          <p:cNvSpPr>
            <a:spLocks noGrp="1" noChangeArrowheads="1"/>
          </p:cNvSpPr>
          <p:nvPr>
            <p:ph type="title" idx="4294967295"/>
          </p:nvPr>
        </p:nvSpPr>
        <p:spPr>
          <a:xfrm>
            <a:off x="0" y="0"/>
            <a:ext cx="9144000" cy="6858000"/>
          </a:xfrm>
          <a:blipFill dpi="0" rotWithShape="1">
            <a:blip r:embed="rId2"/>
            <a:srcRect/>
            <a:tile tx="0" ty="0" sx="100000" sy="100000" flip="none" algn="tl"/>
          </a:blipFill>
        </p:spPr>
        <p:txBody>
          <a:bodyPr/>
          <a:lstStyle/>
          <a:p>
            <a:r>
              <a:rPr lang="ru-RU" sz="5400" b="1"/>
              <a:t>Электронная экскурсия </a:t>
            </a:r>
            <a:br>
              <a:rPr lang="ru-RU" sz="5400" b="1"/>
            </a:br>
            <a:r>
              <a:rPr lang="ru-RU" sz="5400" b="1"/>
              <a:t>по пушкинским местам</a:t>
            </a:r>
            <a:r>
              <a:rPr lang="ru-RU" b="1"/>
              <a:t> </a:t>
            </a:r>
          </a:p>
        </p:txBody>
      </p:sp>
      <p:pic>
        <p:nvPicPr>
          <p:cNvPr id="2054" name="Picture 6" descr="MCj02218430000[1]"/>
          <p:cNvPicPr>
            <a:picLocks noChangeAspect="1" noChangeArrowheads="1"/>
          </p:cNvPicPr>
          <p:nvPr/>
        </p:nvPicPr>
        <p:blipFill>
          <a:blip r:embed="rId3"/>
          <a:srcRect/>
          <a:stretch>
            <a:fillRect/>
          </a:stretch>
        </p:blipFill>
        <p:spPr bwMode="auto">
          <a:xfrm>
            <a:off x="7216775" y="4875213"/>
            <a:ext cx="1733550" cy="1833562"/>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endParaRPr lang="ru-RU"/>
          </a:p>
        </p:txBody>
      </p:sp>
      <p:sp>
        <p:nvSpPr>
          <p:cNvPr id="49155" name="Rectangle 3"/>
          <p:cNvSpPr>
            <a:spLocks noGrp="1" noChangeArrowheads="1"/>
          </p:cNvSpPr>
          <p:nvPr>
            <p:ph type="body" idx="1"/>
          </p:nvPr>
        </p:nvSpPr>
        <p:spPr/>
        <p:txBody>
          <a:bodyPr/>
          <a:lstStyle/>
          <a:p>
            <a:endParaRPr lang="ru-RU"/>
          </a:p>
        </p:txBody>
      </p:sp>
      <p:pic>
        <p:nvPicPr>
          <p:cNvPr id="49156" name="Picture 4" descr="IMG_327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5" descr="Белый мрамор"/>
          <p:cNvSpPr>
            <a:spLocks noChangeArrowheads="1"/>
          </p:cNvSpPr>
          <p:nvPr/>
        </p:nvSpPr>
        <p:spPr bwMode="auto">
          <a:xfrm>
            <a:off x="0" y="0"/>
            <a:ext cx="9144000" cy="8485188"/>
          </a:xfrm>
          <a:prstGeom prst="rect">
            <a:avLst/>
          </a:prstGeom>
          <a:blipFill dpi="0" rotWithShape="1">
            <a:blip r:embed="rId2"/>
            <a:srcRect/>
            <a:tile tx="0" ty="0" sx="100000" sy="100000" flip="none" algn="tl"/>
          </a:blipFill>
          <a:ln w="9525">
            <a:noFill/>
            <a:miter lim="800000"/>
            <a:headEnd/>
            <a:tailEnd/>
          </a:ln>
          <a:effectLst/>
        </p:spPr>
        <p:txBody>
          <a:bodyPr>
            <a:spAutoFit/>
          </a:bodyPr>
          <a:lstStyle/>
          <a:p>
            <a:pPr algn="l"/>
            <a:r>
              <a:rPr lang="ru-RU" sz="1800"/>
              <a:t>   </a:t>
            </a:r>
          </a:p>
          <a:p>
            <a:pPr algn="l"/>
            <a:r>
              <a:rPr lang="ru-RU" sz="1800"/>
              <a:t> На набережной Фонтанки, недалеко от Калинкина моста, стоит пятиэтажный дом </a:t>
            </a:r>
          </a:p>
          <a:p>
            <a:pPr algn="l"/>
            <a:r>
              <a:rPr lang="ru-RU" sz="1800"/>
              <a:t>№ 185. На его фасаде укреплена мемориальная доска с надписью: «В этом доме </a:t>
            </a:r>
          </a:p>
          <a:p>
            <a:pPr algn="l"/>
            <a:r>
              <a:rPr lang="ru-RU" sz="1800"/>
              <a:t> по окончании лицея жил А.С.Пушкин с 1817г. по 1820г.». Здесь снимали квартиру    родители Пушкина. Эта часть города тогда называлась Коломной. Поскольку большая и удобная квартира в центре города была родителям Пушкина не по средствам, они предпочли поселиться в Коломне, на окраине города. Пушкин занимал в квартире родителей небольшую комнатку с одним окном во двор.</a:t>
            </a:r>
          </a:p>
          <a:p>
            <a:pPr algn="l"/>
            <a:r>
              <a:rPr lang="ru-RU" sz="1800"/>
              <a:t>«Мой угол тесный и простой,» - писал потом поэт.</a:t>
            </a:r>
          </a:p>
          <a:p>
            <a:pPr algn="l"/>
            <a:r>
              <a:rPr lang="ru-RU" sz="1800"/>
              <a:t>    Три года, прожитые поэтом на окраине столицы, в Коломне, дали ему богатейший материал для размышлений и наблюдений. О Коломне он с теплотой вспоминал:</a:t>
            </a:r>
          </a:p>
          <a:p>
            <a:pPr algn="l"/>
            <a:r>
              <a:rPr lang="ru-RU" sz="1800"/>
              <a:t>              «… Я живу</a:t>
            </a:r>
          </a:p>
          <a:p>
            <a:pPr algn="l"/>
            <a:r>
              <a:rPr lang="ru-RU" sz="1800"/>
              <a:t>              Теперь не там, но верною мечтою</a:t>
            </a:r>
          </a:p>
          <a:p>
            <a:pPr algn="l"/>
            <a:r>
              <a:rPr lang="ru-RU" sz="1800"/>
              <a:t>              Люблю летать, заснувши наяву,</a:t>
            </a:r>
          </a:p>
          <a:p>
            <a:pPr algn="l"/>
            <a:r>
              <a:rPr lang="ru-RU" sz="1800"/>
              <a:t>              В Коломну, к Покрову – и в воскресенье</a:t>
            </a:r>
          </a:p>
          <a:p>
            <a:pPr algn="l"/>
            <a:r>
              <a:rPr lang="ru-RU" sz="1800"/>
              <a:t>              Там слушать русское богослуженье.»</a:t>
            </a:r>
          </a:p>
          <a:p>
            <a:pPr algn="l"/>
            <a:r>
              <a:rPr lang="ru-RU" sz="1800"/>
              <a:t>    В те годы были созданы свободолюбивая ода «Вольность», стихотворение «К Чаадаеву», «К Н.Я. Плюсковой» и беспощадные политические эпиграммы.</a:t>
            </a:r>
          </a:p>
          <a:p>
            <a:pPr algn="l"/>
            <a:r>
              <a:rPr lang="ru-RU" sz="1800"/>
              <a:t>    В скромной его комнате возникли и песни первой поэмы Пушкина «Руслан и Людмила», но когда поэма вышла отдельной книгой, автора уже не было в Петербурге. За свои политические стихи Пушкин был выслан на юг России, в Екатеринослав.</a:t>
            </a:r>
          </a:p>
          <a:p>
            <a:pPr algn="l"/>
            <a:r>
              <a:rPr lang="ru-RU" sz="1800"/>
              <a:t>   6 мая 1820 года Пушкин выехал из Петербурга.</a:t>
            </a:r>
          </a:p>
          <a:p>
            <a:pPr algn="l"/>
            <a:endParaRPr lang="ru-RU" sz="1800"/>
          </a:p>
          <a:p>
            <a:pPr algn="l"/>
            <a:endParaRPr lang="ru-RU" sz="1800" b="1"/>
          </a:p>
          <a:p>
            <a:pPr algn="l"/>
            <a:endParaRPr lang="ru-RU" b="1"/>
          </a:p>
          <a:p>
            <a:pPr algn="l"/>
            <a:endParaRPr lang="ru-RU" b="1"/>
          </a:p>
          <a:p>
            <a:pPr algn="l"/>
            <a:endParaRPr lang="ru-RU" b="1"/>
          </a:p>
          <a:p>
            <a:pPr algn="l"/>
            <a:endParaRPr lang="ru-RU" b="1"/>
          </a:p>
          <a:p>
            <a:pPr algn="l"/>
            <a:endParaRPr lang="ru-RU" sz="1800"/>
          </a:p>
        </p:txBody>
      </p:sp>
      <p:sp>
        <p:nvSpPr>
          <p:cNvPr id="62472" name="AutoShape 8">
            <a:hlinkClick r:id="rId3" action="ppaction://hlinksldjump"/>
          </p:cNvPr>
          <p:cNvSpPr>
            <a:spLocks noChangeArrowheads="1"/>
          </p:cNvSpPr>
          <p:nvPr/>
        </p:nvSpPr>
        <p:spPr bwMode="auto">
          <a:xfrm>
            <a:off x="7596188" y="6308725"/>
            <a:ext cx="719137" cy="288925"/>
          </a:xfrm>
          <a:prstGeom prst="leftArrow">
            <a:avLst>
              <a:gd name="adj1" fmla="val 50000"/>
              <a:gd name="adj2" fmla="val 62225"/>
            </a:avLst>
          </a:prstGeom>
          <a:solidFill>
            <a:schemeClr val="accent1">
              <a:alpha val="0"/>
            </a:schemeClr>
          </a:solidFill>
          <a:ln w="9525">
            <a:solidFill>
              <a:schemeClr val="tx1"/>
            </a:solidFill>
            <a:miter lim="800000"/>
            <a:headEnd/>
            <a:tailEnd/>
          </a:ln>
          <a:effectLst/>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descr="Белый мрамор"/>
          <p:cNvSpPr>
            <a:spLocks noGrp="1" noChangeArrowheads="1"/>
          </p:cNvSpPr>
          <p:nvPr>
            <p:ph type="title"/>
          </p:nvPr>
        </p:nvSpPr>
        <p:spPr>
          <a:xfrm>
            <a:off x="0" y="0"/>
            <a:ext cx="9144000" cy="1417638"/>
          </a:xfrm>
          <a:blipFill dpi="0" rotWithShape="1">
            <a:blip r:embed="rId2"/>
            <a:srcRect/>
            <a:tile tx="0" ty="0" sx="100000" sy="100000" flip="none" algn="tl"/>
          </a:blipFill>
        </p:spPr>
        <p:txBody>
          <a:bodyPr/>
          <a:lstStyle/>
          <a:p>
            <a:endParaRPr lang="ru-RU"/>
          </a:p>
        </p:txBody>
      </p:sp>
      <p:sp>
        <p:nvSpPr>
          <p:cNvPr id="76803" name="Rectangle 3" descr="Белый мрамор"/>
          <p:cNvSpPr>
            <a:spLocks noGrp="1" noChangeArrowheads="1"/>
          </p:cNvSpPr>
          <p:nvPr>
            <p:ph type="body" idx="1"/>
          </p:nvPr>
        </p:nvSpPr>
        <p:spPr>
          <a:xfrm>
            <a:off x="0" y="1412875"/>
            <a:ext cx="9144000" cy="5445125"/>
          </a:xfrm>
          <a:blipFill dpi="0" rotWithShape="1">
            <a:blip r:embed="rId2"/>
            <a:srcRect/>
            <a:tile tx="0" ty="0" sx="100000" sy="100000" flip="none" algn="tl"/>
          </a:blipFill>
        </p:spPr>
        <p:txBody>
          <a:bodyPr/>
          <a:lstStyle/>
          <a:p>
            <a:pPr>
              <a:buFontTx/>
              <a:buNone/>
            </a:pPr>
            <a:endParaRPr lang="ru-RU"/>
          </a:p>
        </p:txBody>
      </p:sp>
      <p:pic>
        <p:nvPicPr>
          <p:cNvPr id="76804" name="Picture 4" descr="DSCF5864"/>
          <p:cNvPicPr>
            <a:picLocks noChangeAspect="1" noChangeArrowheads="1"/>
          </p:cNvPicPr>
          <p:nvPr/>
        </p:nvPicPr>
        <p:blipFill>
          <a:blip r:embed="rId3" cstate="screen"/>
          <a:srcRect/>
          <a:stretch>
            <a:fillRect/>
          </a:stretch>
        </p:blipFill>
        <p:spPr bwMode="auto">
          <a:xfrm>
            <a:off x="2124075" y="0"/>
            <a:ext cx="5092700" cy="6858000"/>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endParaRPr lang="ru-RU"/>
          </a:p>
        </p:txBody>
      </p:sp>
      <p:sp>
        <p:nvSpPr>
          <p:cNvPr id="77827" name="Rectangle 3" descr="Белый мрамор"/>
          <p:cNvSpPr>
            <a:spLocks noGrp="1" noChangeArrowheads="1"/>
          </p:cNvSpPr>
          <p:nvPr>
            <p:ph type="body" idx="1"/>
          </p:nvPr>
        </p:nvSpPr>
        <p:spPr>
          <a:xfrm>
            <a:off x="0" y="0"/>
            <a:ext cx="9144000" cy="6858000"/>
          </a:xfrm>
          <a:blipFill dpi="0" rotWithShape="1">
            <a:blip r:embed="rId2"/>
            <a:srcRect/>
            <a:tile tx="0" ty="0" sx="100000" sy="100000" flip="none" algn="tl"/>
          </a:blipFill>
        </p:spPr>
        <p:txBody>
          <a:bodyPr/>
          <a:lstStyle/>
          <a:p>
            <a:endParaRPr lang="ru-RU"/>
          </a:p>
        </p:txBody>
      </p:sp>
      <p:pic>
        <p:nvPicPr>
          <p:cNvPr id="77828" name="Picture 4" descr="DSCF5869"/>
          <p:cNvPicPr>
            <a:picLocks noChangeAspect="1" noChangeArrowheads="1"/>
          </p:cNvPicPr>
          <p:nvPr/>
        </p:nvPicPr>
        <p:blipFill>
          <a:blip r:embed="rId3" cstate="screen"/>
          <a:srcRect/>
          <a:stretch>
            <a:fillRect/>
          </a:stretch>
        </p:blipFill>
        <p:spPr bwMode="auto">
          <a:xfrm>
            <a:off x="1835150" y="0"/>
            <a:ext cx="5416550" cy="685800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endParaRPr lang="ru-RU"/>
          </a:p>
        </p:txBody>
      </p:sp>
      <p:sp>
        <p:nvSpPr>
          <p:cNvPr id="78851" name="Rectangle 3" descr="Белый мрамор"/>
          <p:cNvSpPr>
            <a:spLocks noGrp="1" noChangeArrowheads="1"/>
          </p:cNvSpPr>
          <p:nvPr>
            <p:ph type="body" idx="1"/>
          </p:nvPr>
        </p:nvSpPr>
        <p:spPr>
          <a:xfrm>
            <a:off x="0" y="0"/>
            <a:ext cx="9144000" cy="6858000"/>
          </a:xfrm>
          <a:blipFill dpi="0" rotWithShape="1">
            <a:blip r:embed="rId2"/>
            <a:srcRect/>
            <a:tile tx="0" ty="0" sx="100000" sy="100000" flip="none" algn="tl"/>
          </a:blipFill>
        </p:spPr>
        <p:txBody>
          <a:bodyPr/>
          <a:lstStyle/>
          <a:p>
            <a:endParaRPr lang="ru-RU"/>
          </a:p>
        </p:txBody>
      </p:sp>
      <p:pic>
        <p:nvPicPr>
          <p:cNvPr id="78852" name="Picture 4" descr="DSCF5873"/>
          <p:cNvPicPr>
            <a:picLocks noChangeAspect="1" noChangeArrowheads="1"/>
          </p:cNvPicPr>
          <p:nvPr/>
        </p:nvPicPr>
        <p:blipFill>
          <a:blip r:embed="rId3" cstate="screen"/>
          <a:srcRect/>
          <a:stretch>
            <a:fillRect/>
          </a:stretch>
        </p:blipFill>
        <p:spPr bwMode="auto">
          <a:xfrm>
            <a:off x="1692275" y="0"/>
            <a:ext cx="5524500" cy="6858000"/>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Grp="1" noChangeArrowheads="1"/>
          </p:cNvSpPr>
          <p:nvPr>
            <p:ph type="title"/>
          </p:nvPr>
        </p:nvSpPr>
        <p:spPr/>
        <p:txBody>
          <a:bodyPr/>
          <a:lstStyle/>
          <a:p>
            <a:endParaRPr lang="ru-RU"/>
          </a:p>
        </p:txBody>
      </p:sp>
      <p:graphicFrame>
        <p:nvGraphicFramePr>
          <p:cNvPr id="98307" name="Object 3"/>
          <p:cNvGraphicFramePr>
            <a:graphicFrameLocks noChangeAspect="1"/>
          </p:cNvGraphicFramePr>
          <p:nvPr>
            <p:ph idx="1"/>
          </p:nvPr>
        </p:nvGraphicFramePr>
        <p:xfrm>
          <a:off x="0" y="0"/>
          <a:ext cx="9144000" cy="6858000"/>
        </p:xfrm>
        <a:graphic>
          <a:graphicData uri="http://schemas.openxmlformats.org/presentationml/2006/ole">
            <p:oleObj spid="_x0000_s98307" name="Фотография Photo Editor" r:id="rId3" imgW="5401429" imgH="4048690" progId="MSPhotoEd.3">
              <p:embed/>
            </p:oleObj>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descr="Белый мрамор"/>
          <p:cNvSpPr>
            <a:spLocks noGrp="1" noChangeArrowheads="1"/>
          </p:cNvSpPr>
          <p:nvPr>
            <p:ph type="title"/>
          </p:nvPr>
        </p:nvSpPr>
        <p:spPr>
          <a:xfrm>
            <a:off x="0" y="0"/>
            <a:ext cx="9144000" cy="765175"/>
          </a:xfrm>
          <a:blipFill dpi="0" rotWithShape="1">
            <a:blip r:embed="rId2"/>
            <a:srcRect/>
            <a:tile tx="0" ty="0" sx="100000" sy="100000" flip="none" algn="tl"/>
          </a:blipFill>
        </p:spPr>
        <p:txBody>
          <a:bodyPr/>
          <a:lstStyle/>
          <a:p>
            <a:r>
              <a:rPr lang="ru-RU" sz="2000"/>
              <a:t>Площадь Тургенева</a:t>
            </a:r>
          </a:p>
        </p:txBody>
      </p:sp>
      <p:sp>
        <p:nvSpPr>
          <p:cNvPr id="80899" name="Rectangle 3" descr="Белый мрамор"/>
          <p:cNvSpPr>
            <a:spLocks noGrp="1" noChangeArrowheads="1"/>
          </p:cNvSpPr>
          <p:nvPr>
            <p:ph type="body" idx="1"/>
          </p:nvPr>
        </p:nvSpPr>
        <p:spPr>
          <a:xfrm>
            <a:off x="0" y="765175"/>
            <a:ext cx="9144000" cy="6092825"/>
          </a:xfrm>
          <a:blipFill dpi="0" rotWithShape="1">
            <a:blip r:embed="rId2"/>
            <a:srcRect/>
            <a:tile tx="0" ty="0" sx="100000" sy="100000" flip="none" algn="tl"/>
          </a:blipFill>
        </p:spPr>
        <p:txBody>
          <a:bodyPr/>
          <a:lstStyle/>
          <a:p>
            <a:pPr>
              <a:buFontTx/>
              <a:buNone/>
            </a:pPr>
            <a:r>
              <a:rPr lang="ru-RU" sz="1800"/>
              <a:t>« Люблю летать, заснувши наяву,</a:t>
            </a:r>
          </a:p>
          <a:p>
            <a:pPr>
              <a:buFontTx/>
              <a:buNone/>
            </a:pPr>
            <a:r>
              <a:rPr lang="ru-RU" sz="1800"/>
              <a:t>   В Коломну, к Покрову – и в воскресенье</a:t>
            </a:r>
          </a:p>
          <a:p>
            <a:pPr>
              <a:buFontTx/>
              <a:buNone/>
            </a:pPr>
            <a:r>
              <a:rPr lang="ru-RU" sz="1800"/>
              <a:t>   Там слушать русское богослуженье.»</a:t>
            </a:r>
          </a:p>
          <a:p>
            <a:pPr>
              <a:buFontTx/>
              <a:buNone/>
            </a:pPr>
            <a:r>
              <a:rPr lang="ru-RU" sz="1800"/>
              <a:t>    Этот упомянутый А.С. Пушкиным в поэме «Домик в Коломне» храм    церковь Покрова Пресвятой Богородицы (Площадь Тургенева) была сооружена на пожертвования прихожан в 1798-1812г.г., в стиле зрелого классицизма. Основной объём храма был увенчан высоким световым барабаном с куполом и главкой, к трапезной примыкала 2-ух ярусная колокольня со шпилем. Главный 3-ярусный иконостас вырезали охтинские резчики В. Шнырев и С. Волков, образа писали художники Е.В. И П.В. Машковы и др. </a:t>
            </a:r>
          </a:p>
          <a:p>
            <a:pPr>
              <a:buFontTx/>
              <a:buNone/>
            </a:pPr>
            <a:r>
              <a:rPr lang="ru-RU" sz="1800"/>
              <a:t>     Прихожанами храма были А.С. Пушкин и его родители, жившие поблизости. Кроме чтимой местной иконы, украшенной золотой ризой и драгоценными камнями, в церкви было несколько известных образов: Божией Матери, Всех скорбящих радости, которую носили по домам прихожан, Смоленской Божией Матери 1712 года, Казанской и Святого Николая, последний был написан, по преданию, одним священником в начале </a:t>
            </a:r>
            <a:r>
              <a:rPr lang="en-US" sz="1800">
                <a:cs typeface="Arial" charset="0"/>
              </a:rPr>
              <a:t>XIX</a:t>
            </a:r>
            <a:r>
              <a:rPr lang="ru-RU" sz="1800">
                <a:cs typeface="Arial" charset="0"/>
              </a:rPr>
              <a:t> века после чудесного сновидения. Почти все иконы имели серебряные ризы, некоторые из которых были украшены драгоценными камнями. </a:t>
            </a:r>
            <a:endParaRPr lang="en-US" sz="1800">
              <a:cs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descr="Белый мрамор"/>
          <p:cNvSpPr>
            <a:spLocks noGrp="1" noChangeArrowheads="1"/>
          </p:cNvSpPr>
          <p:nvPr>
            <p:ph type="body" idx="1"/>
          </p:nvPr>
        </p:nvSpPr>
        <p:spPr>
          <a:xfrm>
            <a:off x="0" y="0"/>
            <a:ext cx="9144000" cy="6858000"/>
          </a:xfrm>
          <a:blipFill dpi="0" rotWithShape="1">
            <a:blip r:embed="rId2"/>
            <a:srcRect/>
            <a:tile tx="0" ty="0" sx="100000" sy="100000" flip="none" algn="tl"/>
          </a:blipFill>
        </p:spPr>
        <p:txBody>
          <a:bodyPr/>
          <a:lstStyle/>
          <a:p>
            <a:pPr>
              <a:buFontTx/>
              <a:buNone/>
            </a:pPr>
            <a:endParaRPr lang="ru-RU" sz="1800"/>
          </a:p>
          <a:p>
            <a:pPr>
              <a:buFontTx/>
              <a:buNone/>
            </a:pPr>
            <a:r>
              <a:rPr lang="ru-RU" sz="1800">
                <a:cs typeface="Arial" charset="0"/>
              </a:rPr>
              <a:t>С 1871 г. действовало благотворительное общество, содержащее богадельню, 2 детских приюта, приходскую школу и детский санаторий под Сиверской. </a:t>
            </a:r>
            <a:r>
              <a:rPr lang="ru-RU" sz="1800"/>
              <a:t>Храм был закрыт 18 августа 1932 года, его имуществ отдано в Русско-эстонскую церковь и музей истории и религии.  Снесён на Пасху 1934, хотя считался памятником архитектуры. На его месте по проекту Ильина и Витмана разбит сквер. В 2000г. 28 мая открыта памятная стела, посвящённая снесённому храму.</a:t>
            </a:r>
          </a:p>
        </p:txBody>
      </p:sp>
      <p:sp>
        <p:nvSpPr>
          <p:cNvPr id="81924" name="AutoShape 4">
            <a:hlinkClick r:id="rId3" action="ppaction://hlinksldjump"/>
          </p:cNvPr>
          <p:cNvSpPr>
            <a:spLocks noChangeArrowheads="1"/>
          </p:cNvSpPr>
          <p:nvPr/>
        </p:nvSpPr>
        <p:spPr bwMode="auto">
          <a:xfrm>
            <a:off x="7956550" y="5805488"/>
            <a:ext cx="615950" cy="360362"/>
          </a:xfrm>
          <a:prstGeom prst="leftArrow">
            <a:avLst>
              <a:gd name="adj1" fmla="val 50000"/>
              <a:gd name="adj2" fmla="val 42731"/>
            </a:avLst>
          </a:prstGeom>
          <a:solidFill>
            <a:schemeClr val="accent1">
              <a:alpha val="0"/>
            </a:schemeClr>
          </a:solidFill>
          <a:ln w="9525">
            <a:solidFill>
              <a:schemeClr val="tx1"/>
            </a:solidFill>
            <a:miter lim="800000"/>
            <a:headEnd/>
            <a:tailEnd/>
          </a:ln>
          <a:effectLst/>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endParaRPr lang="ru-RU"/>
          </a:p>
        </p:txBody>
      </p:sp>
      <p:sp>
        <p:nvSpPr>
          <p:cNvPr id="58371" name="Rectangle 3"/>
          <p:cNvSpPr>
            <a:spLocks noGrp="1" noChangeArrowheads="1"/>
          </p:cNvSpPr>
          <p:nvPr>
            <p:ph type="body" idx="1"/>
          </p:nvPr>
        </p:nvSpPr>
        <p:spPr>
          <a:xfrm>
            <a:off x="457200" y="260350"/>
            <a:ext cx="8229600" cy="5865813"/>
          </a:xfrm>
        </p:spPr>
        <p:txBody>
          <a:bodyPr/>
          <a:lstStyle/>
          <a:p>
            <a:pPr>
              <a:buFontTx/>
              <a:buNone/>
            </a:pPr>
            <a:endParaRPr lang="ru-RU"/>
          </a:p>
        </p:txBody>
      </p:sp>
      <p:pic>
        <p:nvPicPr>
          <p:cNvPr id="58373" name="Picture 5" descr="P1000090"/>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descr="Белый мрамор"/>
          <p:cNvSpPr>
            <a:spLocks noGrp="1" noChangeArrowheads="1"/>
          </p:cNvSpPr>
          <p:nvPr>
            <p:ph type="body" idx="1"/>
          </p:nvPr>
        </p:nvSpPr>
        <p:spPr>
          <a:xfrm>
            <a:off x="0" y="0"/>
            <a:ext cx="9144000" cy="6858000"/>
          </a:xfrm>
          <a:blipFill dpi="0" rotWithShape="1">
            <a:blip r:embed="rId2"/>
            <a:srcRect/>
            <a:tile tx="0" ty="0" sx="100000" sy="100000" flip="none" algn="tl"/>
          </a:blipFill>
        </p:spPr>
        <p:txBody>
          <a:bodyPr/>
          <a:lstStyle/>
          <a:p>
            <a:endParaRPr lang="ru-RU"/>
          </a:p>
        </p:txBody>
      </p:sp>
      <p:pic>
        <p:nvPicPr>
          <p:cNvPr id="88068" name="Picture 4" descr="P1000087"/>
          <p:cNvPicPr>
            <a:picLocks noChangeAspect="1" noChangeArrowheads="1"/>
          </p:cNvPicPr>
          <p:nvPr>
            <p:ph type="title"/>
          </p:nvPr>
        </p:nvPicPr>
        <p:blipFill>
          <a:blip r:embed="rId3" cstate="screen"/>
          <a:srcRect/>
          <a:stretch>
            <a:fillRect/>
          </a:stretch>
        </p:blipFill>
        <p:spPr>
          <a:xfrm>
            <a:off x="1979613" y="0"/>
            <a:ext cx="5286375" cy="6858000"/>
          </a:xfrm>
          <a:no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link="rId2"/>
          <a:srcRect/>
          <a:tile tx="0" ty="0" sx="100000" sy="100000" flip="none" algn="tl"/>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ru-RU"/>
              <a:t>Александр Сергеевич Пушкин</a:t>
            </a:r>
          </a:p>
        </p:txBody>
      </p:sp>
      <p:sp>
        <p:nvSpPr>
          <p:cNvPr id="30723" name="Rectangle 3" descr="Белый мрамор"/>
          <p:cNvSpPr>
            <a:spLocks noGrp="1" noChangeArrowheads="1"/>
          </p:cNvSpPr>
          <p:nvPr>
            <p:ph type="body" idx="1"/>
          </p:nvPr>
        </p:nvSpPr>
        <p:spPr>
          <a:xfrm>
            <a:off x="0" y="0"/>
            <a:ext cx="9144000" cy="6858000"/>
          </a:xfrm>
          <a:blipFill dpi="0" rotWithShape="1">
            <a:blip r:embed="rId3"/>
            <a:srcRect/>
            <a:tile tx="0" ty="0" sx="100000" sy="100000" flip="none" algn="tl"/>
          </a:blipFill>
        </p:spPr>
        <p:txBody>
          <a:bodyPr/>
          <a:lstStyle/>
          <a:p>
            <a:pPr>
              <a:buFontTx/>
              <a:buNone/>
            </a:pPr>
            <a:r>
              <a:rPr lang="ru-RU" sz="4800"/>
              <a:t> Александр Сергеевич Пушкин</a:t>
            </a:r>
          </a:p>
        </p:txBody>
      </p:sp>
      <p:pic>
        <p:nvPicPr>
          <p:cNvPr id="30728" name="Picture 8" descr="Картинка 2 из 124">
            <a:hlinkClick r:id="rId4"/>
          </p:cNvPr>
          <p:cNvPicPr>
            <a:picLocks noChangeAspect="1" noChangeArrowheads="1"/>
          </p:cNvPicPr>
          <p:nvPr/>
        </p:nvPicPr>
        <p:blipFill>
          <a:blip r:embed="rId5" cstate="screen"/>
          <a:srcRect/>
          <a:stretch>
            <a:fillRect/>
          </a:stretch>
        </p:blipFill>
        <p:spPr bwMode="auto">
          <a:xfrm>
            <a:off x="2916238" y="981075"/>
            <a:ext cx="3671887" cy="4535488"/>
          </a:xfrm>
          <a:prstGeom prst="rect">
            <a:avLst/>
          </a:prstGeom>
          <a:noFill/>
        </p:spPr>
      </p:pic>
      <p:sp>
        <p:nvSpPr>
          <p:cNvPr id="30729" name="Text Box 9"/>
          <p:cNvSpPr txBox="1">
            <a:spLocks noChangeArrowheads="1"/>
          </p:cNvSpPr>
          <p:nvPr/>
        </p:nvSpPr>
        <p:spPr bwMode="auto">
          <a:xfrm>
            <a:off x="2700338" y="5661025"/>
            <a:ext cx="4032250" cy="457200"/>
          </a:xfrm>
          <a:prstGeom prst="rect">
            <a:avLst/>
          </a:prstGeom>
          <a:noFill/>
          <a:ln w="9525">
            <a:noFill/>
            <a:miter lim="800000"/>
            <a:headEnd/>
            <a:tailEnd/>
          </a:ln>
          <a:effectLst/>
        </p:spPr>
        <p:txBody>
          <a:bodyPr>
            <a:spAutoFit/>
          </a:bodyPr>
          <a:lstStyle/>
          <a:p>
            <a:pPr algn="l">
              <a:spcBef>
                <a:spcPct val="50000"/>
              </a:spcBef>
            </a:pPr>
            <a:r>
              <a:rPr lang="ru-RU" sz="1800"/>
              <a:t>                    </a:t>
            </a:r>
            <a:r>
              <a:rPr lang="ru-RU" sz="2400" b="1"/>
              <a:t>1799 – 1837г</a:t>
            </a:r>
            <a:r>
              <a:rPr lang="ru-RU" sz="1800" b="1"/>
              <a: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descr="Белый мрамор"/>
          <p:cNvSpPr>
            <a:spLocks noGrp="1" noChangeArrowheads="1"/>
          </p:cNvSpPr>
          <p:nvPr>
            <p:ph type="title"/>
          </p:nvPr>
        </p:nvSpPr>
        <p:spPr>
          <a:xfrm>
            <a:off x="0" y="0"/>
            <a:ext cx="9144000" cy="6858000"/>
          </a:xfrm>
          <a:blipFill dpi="0" rotWithShape="1">
            <a:blip r:embed="rId3"/>
            <a:srcRect/>
            <a:tile tx="0" ty="0" sx="100000" sy="100000" flip="none" algn="tl"/>
          </a:blipFill>
        </p:spPr>
        <p:txBody>
          <a:bodyPr/>
          <a:lstStyle/>
          <a:p>
            <a:endParaRPr lang="ru-RU"/>
          </a:p>
        </p:txBody>
      </p:sp>
      <p:graphicFrame>
        <p:nvGraphicFramePr>
          <p:cNvPr id="100355" name="Object 3"/>
          <p:cNvGraphicFramePr>
            <a:graphicFrameLocks noChangeAspect="1"/>
          </p:cNvGraphicFramePr>
          <p:nvPr>
            <p:ph idx="1"/>
          </p:nvPr>
        </p:nvGraphicFramePr>
        <p:xfrm>
          <a:off x="1619250" y="0"/>
          <a:ext cx="6089650" cy="6858000"/>
        </p:xfrm>
        <a:graphic>
          <a:graphicData uri="http://schemas.openxmlformats.org/presentationml/2006/ole">
            <p:oleObj spid="_x0000_s100355" name="Фотография Photo Editor" r:id="rId4" imgW="1724266" imgH="2076740" progId="MSPhotoEd.3">
              <p:embed/>
            </p:oleObj>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descr="Белый мрамор"/>
          <p:cNvSpPr>
            <a:spLocks noGrp="1" noChangeArrowheads="1"/>
          </p:cNvSpPr>
          <p:nvPr>
            <p:ph type="body" idx="1"/>
          </p:nvPr>
        </p:nvSpPr>
        <p:spPr>
          <a:xfrm>
            <a:off x="0" y="0"/>
            <a:ext cx="9144000" cy="6858000"/>
          </a:xfrm>
          <a:blipFill dpi="0" rotWithShape="1">
            <a:blip r:embed="rId2"/>
            <a:srcRect/>
            <a:tile tx="0" ty="0" sx="100000" sy="100000" flip="none" algn="tl"/>
          </a:blipFill>
        </p:spPr>
        <p:txBody>
          <a:bodyPr/>
          <a:lstStyle/>
          <a:p>
            <a:pPr>
              <a:buFontTx/>
              <a:buNone/>
            </a:pPr>
            <a:r>
              <a:rPr lang="ru-RU" sz="1800"/>
              <a:t>        </a:t>
            </a:r>
          </a:p>
          <a:p>
            <a:pPr>
              <a:buFontTx/>
              <a:buNone/>
            </a:pPr>
            <a:endParaRPr lang="ru-RU" sz="1800"/>
          </a:p>
          <a:p>
            <a:pPr>
              <a:buFontTx/>
              <a:buNone/>
            </a:pPr>
            <a:r>
              <a:rPr lang="ru-RU" sz="1800"/>
              <a:t>         На углу улицы Глинки №15 и проспекта Римского-Корсакова №37 находится дом Бенуа.  Жильцы этого дома были известные деятели русской культуры – Бенуа, Лансере и Серебряковы. Они были замечательными художниками.</a:t>
            </a:r>
          </a:p>
          <a:p>
            <a:pPr>
              <a:buFontTx/>
              <a:buNone/>
            </a:pPr>
            <a:r>
              <a:rPr lang="ru-RU" sz="1800"/>
              <a:t>         Александр Бенуа создал иллюстрации к произведениям А.С. Пушкина.</a:t>
            </a:r>
          </a:p>
          <a:p>
            <a:pPr>
              <a:buFontTx/>
              <a:buNone/>
            </a:pPr>
            <a:r>
              <a:rPr lang="ru-RU" sz="1800"/>
              <a:t>         Он сделал иллюстрации к повести Пушкина «Пиковая дама», на картине присутствует и сам Пушкин. </a:t>
            </a:r>
          </a:p>
          <a:p>
            <a:pPr>
              <a:buFontTx/>
              <a:buNone/>
            </a:pPr>
            <a:r>
              <a:rPr lang="ru-RU" sz="1800"/>
              <a:t>          На иллюстрации к поэме «Медный всадник» мы можем увидеть образ города и Петра</a:t>
            </a:r>
            <a:r>
              <a:rPr lang="ru-RU" sz="1800">
                <a:cs typeface="Arial" charset="0"/>
              </a:rPr>
              <a:t> 1. </a:t>
            </a:r>
          </a:p>
          <a:p>
            <a:pPr>
              <a:buFontTx/>
              <a:buNone/>
            </a:pPr>
            <a:r>
              <a:rPr lang="ru-RU" sz="1800">
                <a:cs typeface="Arial" charset="0"/>
              </a:rPr>
              <a:t>          В этом же доме проживал Долгоруков, у которого собирались молодые дворяне, будущие декабристы. Об этих собраниях Пушкин рассказывает в романе «Евгений Онегин».</a:t>
            </a:r>
            <a:endParaRPr lang="en-US" sz="1800">
              <a:cs typeface="Arial" charset="0"/>
            </a:endParaRPr>
          </a:p>
          <a:p>
            <a:pPr>
              <a:buFontTx/>
              <a:buNone/>
            </a:pPr>
            <a:endParaRPr lang="ru-RU" sz="1800"/>
          </a:p>
        </p:txBody>
      </p:sp>
      <p:sp>
        <p:nvSpPr>
          <p:cNvPr id="89092" name="AutoShape 4">
            <a:hlinkClick r:id="rId3" action="ppaction://hlinksldjump"/>
          </p:cNvPr>
          <p:cNvSpPr>
            <a:spLocks noChangeArrowheads="1"/>
          </p:cNvSpPr>
          <p:nvPr/>
        </p:nvSpPr>
        <p:spPr bwMode="auto">
          <a:xfrm>
            <a:off x="7885113" y="6092825"/>
            <a:ext cx="615950" cy="360363"/>
          </a:xfrm>
          <a:prstGeom prst="leftArrow">
            <a:avLst>
              <a:gd name="adj1" fmla="val 50000"/>
              <a:gd name="adj2" fmla="val 42731"/>
            </a:avLst>
          </a:prstGeom>
          <a:solidFill>
            <a:schemeClr val="accent1">
              <a:alpha val="0"/>
            </a:schemeClr>
          </a:solidFill>
          <a:ln w="9525">
            <a:solidFill>
              <a:schemeClr val="tx1"/>
            </a:solidFill>
            <a:miter lim="800000"/>
            <a:headEnd/>
            <a:tailEnd/>
          </a:ln>
          <a:effectLst/>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endParaRPr lang="ru-RU"/>
          </a:p>
        </p:txBody>
      </p:sp>
      <p:sp>
        <p:nvSpPr>
          <p:cNvPr id="67587" name="Rectangle 3"/>
          <p:cNvSpPr>
            <a:spLocks noGrp="1" noChangeArrowheads="1"/>
          </p:cNvSpPr>
          <p:nvPr>
            <p:ph type="body" idx="1"/>
          </p:nvPr>
        </p:nvSpPr>
        <p:spPr/>
        <p:txBody>
          <a:bodyPr/>
          <a:lstStyle/>
          <a:p>
            <a:endParaRPr lang="ru-RU"/>
          </a:p>
        </p:txBody>
      </p:sp>
      <p:pic>
        <p:nvPicPr>
          <p:cNvPr id="67589" name="Picture 5" descr="DSC00544"/>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descr="Белый мрамор"/>
          <p:cNvSpPr>
            <a:spLocks noGrp="1" noChangeArrowheads="1"/>
          </p:cNvSpPr>
          <p:nvPr>
            <p:ph type="body" idx="1"/>
          </p:nvPr>
        </p:nvSpPr>
        <p:spPr>
          <a:xfrm>
            <a:off x="0" y="0"/>
            <a:ext cx="9144000" cy="6858000"/>
          </a:xfrm>
          <a:blipFill dpi="0" rotWithShape="1">
            <a:blip r:embed="rId2"/>
            <a:srcRect/>
            <a:tile tx="0" ty="0" sx="100000" sy="100000" flip="none" algn="tl"/>
          </a:blipFill>
        </p:spPr>
        <p:txBody>
          <a:bodyPr/>
          <a:lstStyle/>
          <a:p>
            <a:pPr>
              <a:buFontTx/>
              <a:buNone/>
            </a:pPr>
            <a:r>
              <a:rPr lang="ru-RU" sz="1800"/>
              <a:t>          </a:t>
            </a:r>
          </a:p>
          <a:p>
            <a:pPr>
              <a:buFontTx/>
              <a:buNone/>
            </a:pPr>
            <a:r>
              <a:rPr lang="ru-RU" sz="1800"/>
              <a:t>           набережная реки Фонтанки дом № 97.</a:t>
            </a:r>
          </a:p>
          <a:p>
            <a:pPr>
              <a:buFontTx/>
              <a:buNone/>
            </a:pPr>
            <a:r>
              <a:rPr lang="ru-RU" sz="1800"/>
              <a:t>         Когда Пушкин</a:t>
            </a:r>
            <a:r>
              <a:rPr lang="ru-RU"/>
              <a:t> </a:t>
            </a:r>
            <a:r>
              <a:rPr lang="ru-RU" sz="1800"/>
              <a:t>вышел из лицея, он несомненно пользовался своей молодостью. Многие дома  дружелюбно открывали двери молодому поэту. Одним из них был дом президента Академии художеств и директора Публичной библиотеки Алексея Николаевича Оленина. В ту пору Оленины владели двумя домами: домом 97 и 101. Один из домов (№101) они впоследствии продали. </a:t>
            </a:r>
          </a:p>
          <a:p>
            <a:pPr>
              <a:buFontTx/>
              <a:buNone/>
            </a:pPr>
            <a:r>
              <a:rPr lang="ru-RU" sz="1800"/>
              <a:t>           Влиятельный сановник, Оленин был образованнейшим человеком, большим знатоком, ценителем искусства, археологом, рисовальщиком и коллекционером. Оленин признал Пушкина одним из первых.</a:t>
            </a:r>
          </a:p>
          <a:p>
            <a:pPr>
              <a:buFontTx/>
              <a:buNone/>
            </a:pPr>
            <a:r>
              <a:rPr lang="ru-RU" sz="1800"/>
              <a:t>           В доме у Олениных Пушкин встретился с Анной Павловной Керн. Пушкин увлёкся ею, но не встретил взаимности. Через шесть лет Пушкин встретил Анну Павловну в Тригорском, куда Керн приехала в гости к своей тётке. Её приезд оказал на Пушкина впечатление мучительное, он не знал, что сказать. В день отъезда  Пушкин вручил Керн стихотворение, робко названное поэтом «К***», ставшее сокровищем любовной лирики.</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descr="Белый мрамор"/>
          <p:cNvSpPr>
            <a:spLocks noGrp="1" noChangeArrowheads="1"/>
          </p:cNvSpPr>
          <p:nvPr>
            <p:ph type="body" idx="1"/>
          </p:nvPr>
        </p:nvSpPr>
        <p:spPr>
          <a:xfrm>
            <a:off x="0" y="0"/>
            <a:ext cx="9144000" cy="6858000"/>
          </a:xfrm>
          <a:blipFill dpi="0" rotWithShape="1">
            <a:blip r:embed="rId2"/>
            <a:srcRect/>
            <a:tile tx="0" ty="0" sx="100000" sy="100000" flip="none" algn="tl"/>
          </a:blipFill>
        </p:spPr>
        <p:txBody>
          <a:bodyPr/>
          <a:lstStyle/>
          <a:p>
            <a:pPr>
              <a:buFontTx/>
              <a:buNone/>
            </a:pPr>
            <a:r>
              <a:rPr lang="ru-RU"/>
              <a:t>  </a:t>
            </a:r>
          </a:p>
          <a:p>
            <a:pPr>
              <a:buFontTx/>
              <a:buNone/>
            </a:pPr>
            <a:endParaRPr lang="ru-RU"/>
          </a:p>
          <a:p>
            <a:pPr>
              <a:buFontTx/>
              <a:buNone/>
            </a:pPr>
            <a:r>
              <a:rPr lang="ru-RU"/>
              <a:t>    </a:t>
            </a:r>
            <a:r>
              <a:rPr lang="ru-RU" sz="2000"/>
              <a:t>Я  помню чудное мгновенье:</a:t>
            </a:r>
          </a:p>
          <a:p>
            <a:pPr>
              <a:buFontTx/>
              <a:buNone/>
            </a:pPr>
            <a:r>
              <a:rPr lang="ru-RU" sz="2000"/>
              <a:t>      Передо мной явилась ты, </a:t>
            </a:r>
          </a:p>
          <a:p>
            <a:pPr>
              <a:buFontTx/>
              <a:buNone/>
            </a:pPr>
            <a:r>
              <a:rPr lang="ru-RU" sz="2000"/>
              <a:t>      Как мимолётное виденье,</a:t>
            </a:r>
          </a:p>
          <a:p>
            <a:pPr>
              <a:buFontTx/>
              <a:buNone/>
            </a:pPr>
            <a:r>
              <a:rPr lang="ru-RU" sz="2000"/>
              <a:t>      Как гений чистой красоты.</a:t>
            </a:r>
          </a:p>
          <a:p>
            <a:pPr>
              <a:buFontTx/>
              <a:buNone/>
            </a:pPr>
            <a:r>
              <a:rPr lang="ru-RU" sz="2000"/>
              <a:t>                                              В томленьях грусти безнадёжной,</a:t>
            </a:r>
          </a:p>
          <a:p>
            <a:pPr>
              <a:buFontTx/>
              <a:buNone/>
            </a:pPr>
            <a:r>
              <a:rPr lang="ru-RU" sz="2000"/>
              <a:t>                                              В тревогах шумной суеты, </a:t>
            </a:r>
          </a:p>
          <a:p>
            <a:pPr>
              <a:buFontTx/>
              <a:buNone/>
            </a:pPr>
            <a:r>
              <a:rPr lang="ru-RU" sz="2000"/>
              <a:t>                                              Звучал мне долго голос нежный</a:t>
            </a:r>
          </a:p>
          <a:p>
            <a:pPr>
              <a:buFontTx/>
              <a:buNone/>
            </a:pPr>
            <a:r>
              <a:rPr lang="ru-RU" sz="2000"/>
              <a:t>                                               И снились милые черты.</a:t>
            </a:r>
          </a:p>
        </p:txBody>
      </p:sp>
      <p:sp>
        <p:nvSpPr>
          <p:cNvPr id="75780" name="AutoShape 4">
            <a:hlinkClick r:id="rId3" action="ppaction://hlinksldjump"/>
          </p:cNvPr>
          <p:cNvSpPr>
            <a:spLocks noChangeArrowheads="1"/>
          </p:cNvSpPr>
          <p:nvPr/>
        </p:nvSpPr>
        <p:spPr bwMode="auto">
          <a:xfrm>
            <a:off x="7956550" y="5876925"/>
            <a:ext cx="647700" cy="360363"/>
          </a:xfrm>
          <a:prstGeom prst="leftArrow">
            <a:avLst>
              <a:gd name="adj1" fmla="val 50000"/>
              <a:gd name="adj2" fmla="val 44934"/>
            </a:avLst>
          </a:prstGeom>
          <a:solidFill>
            <a:schemeClr val="accent1">
              <a:alpha val="0"/>
            </a:schemeClr>
          </a:solidFill>
          <a:ln w="9525">
            <a:solidFill>
              <a:schemeClr val="tx1"/>
            </a:solidFill>
            <a:miter lim="800000"/>
            <a:headEnd/>
            <a:tailEnd/>
          </a:ln>
          <a:effectLst/>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endParaRPr lang="ru-RU"/>
          </a:p>
        </p:txBody>
      </p:sp>
      <p:sp>
        <p:nvSpPr>
          <p:cNvPr id="79875" name="Rectangle 3"/>
          <p:cNvSpPr>
            <a:spLocks noGrp="1" noChangeArrowheads="1"/>
          </p:cNvSpPr>
          <p:nvPr>
            <p:ph type="body" idx="1"/>
          </p:nvPr>
        </p:nvSpPr>
        <p:spPr/>
        <p:txBody>
          <a:bodyPr/>
          <a:lstStyle/>
          <a:p>
            <a:endParaRPr lang="ru-RU"/>
          </a:p>
        </p:txBody>
      </p:sp>
      <p:pic>
        <p:nvPicPr>
          <p:cNvPr id="79876" name="Picture 4" descr="Консервотория!"/>
          <p:cNvPicPr>
            <a:picLocks noChangeAspect="1" noChangeArrowheads="1"/>
          </p:cNvPicPr>
          <p:nvPr/>
        </p:nvPicPr>
        <p:blipFill>
          <a:blip r:embed="rId2" cstate="screen"/>
          <a:srcRect/>
          <a:stretch>
            <a:fillRect/>
          </a:stretch>
        </p:blipFill>
        <p:spPr bwMode="auto">
          <a:xfrm>
            <a:off x="-285750" y="-215900"/>
            <a:ext cx="9429750" cy="7073900"/>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endParaRPr lang="ru-RU"/>
          </a:p>
        </p:txBody>
      </p:sp>
      <p:sp>
        <p:nvSpPr>
          <p:cNvPr id="92163" name="Rectangle 3" descr="Белый мрамор"/>
          <p:cNvSpPr>
            <a:spLocks noGrp="1" noChangeArrowheads="1"/>
          </p:cNvSpPr>
          <p:nvPr>
            <p:ph type="body" idx="1"/>
          </p:nvPr>
        </p:nvSpPr>
        <p:spPr>
          <a:xfrm>
            <a:off x="0" y="0"/>
            <a:ext cx="9144000" cy="6858000"/>
          </a:xfrm>
          <a:blipFill dpi="0" rotWithShape="1">
            <a:blip r:embed="rId2"/>
            <a:srcRect/>
            <a:tile tx="0" ty="0" sx="100000" sy="100000" flip="none" algn="tl"/>
          </a:blipFill>
        </p:spPr>
        <p:txBody>
          <a:bodyPr/>
          <a:lstStyle/>
          <a:p>
            <a:endParaRPr lang="ru-RU"/>
          </a:p>
        </p:txBody>
      </p:sp>
      <p:pic>
        <p:nvPicPr>
          <p:cNvPr id="92164" name="Picture 4" descr="Консервотория"/>
          <p:cNvPicPr>
            <a:picLocks noChangeAspect="1" noChangeArrowheads="1"/>
          </p:cNvPicPr>
          <p:nvPr/>
        </p:nvPicPr>
        <p:blipFill>
          <a:blip r:embed="rId3" cstate="screen"/>
          <a:srcRect/>
          <a:stretch>
            <a:fillRect/>
          </a:stretch>
        </p:blipFill>
        <p:spPr bwMode="auto">
          <a:xfrm>
            <a:off x="1908175" y="-41275"/>
            <a:ext cx="5175250" cy="6899275"/>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descr="Белый мрамор"/>
          <p:cNvSpPr>
            <a:spLocks noGrp="1" noChangeArrowheads="1"/>
          </p:cNvSpPr>
          <p:nvPr>
            <p:ph type="body" idx="1"/>
          </p:nvPr>
        </p:nvSpPr>
        <p:spPr>
          <a:xfrm>
            <a:off x="0" y="0"/>
            <a:ext cx="9144000" cy="6858000"/>
          </a:xfrm>
          <a:blipFill dpi="0" rotWithShape="1">
            <a:blip r:embed="rId2"/>
            <a:srcRect/>
            <a:tile tx="0" ty="0" sx="100000" sy="100000" flip="none" algn="tl"/>
          </a:blipFill>
        </p:spPr>
        <p:txBody>
          <a:bodyPr/>
          <a:lstStyle/>
          <a:p>
            <a:pPr>
              <a:lnSpc>
                <a:spcPct val="90000"/>
              </a:lnSpc>
              <a:buFontTx/>
              <a:buNone/>
            </a:pPr>
            <a:endParaRPr lang="ru-RU" sz="1800"/>
          </a:p>
          <a:p>
            <a:pPr>
              <a:lnSpc>
                <a:spcPct val="90000"/>
              </a:lnSpc>
              <a:buFontTx/>
              <a:buNone/>
            </a:pPr>
            <a:endParaRPr lang="ru-RU" sz="1800"/>
          </a:p>
          <a:p>
            <a:pPr>
              <a:lnSpc>
                <a:spcPct val="90000"/>
              </a:lnSpc>
              <a:buFontTx/>
              <a:buNone/>
            </a:pPr>
            <a:r>
              <a:rPr lang="ru-RU" sz="1800"/>
              <a:t>     На том месте, где сейчас стоит знаменитая Санкт-Петербургская консерватория, при Пушкине находился театр, который называли то Большим, то Каменным, то использовали оба названия вместе.  Пушкин по поводу театра восклицал: «Волшебный край!». Конечно же, театр оставался и театром – искусством, которое Пушкин горячо любил и знал в нём толк. Поэт был горячим поклонником Авдотьи Ильиничны Истоминой. В Большом театре состоялись премьеры произведений, которые высоко ценил Пушкин. Среди них «Горе от ума» А.С.Грибоедова (1831). </a:t>
            </a:r>
          </a:p>
          <a:p>
            <a:pPr>
              <a:lnSpc>
                <a:spcPct val="90000"/>
              </a:lnSpc>
              <a:buFontTx/>
              <a:buNone/>
            </a:pPr>
            <a:r>
              <a:rPr lang="ru-RU" sz="1800"/>
              <a:t>     Большой (Каменный) театр был построен по проекту архитектора Ринальди в 1775-1783 годах. Сначала Ринальди возглавил строительство, но после того как он упал со строительных лесов, в 1781г. руководство поручили Бауру. В год поступления Пушкина в Лицей в театре произошёл такой пожар, что, кроме стен, ничего не осталось. Театр открылся вновь в начале 1818 года, когда Пушкин, за полгода до этого окончивший Лицей, превратился в заядлого театрала. Обычно он занимал места в партере слева – «на левом фланге». В коридорах театра на случай пожара были железные двери, под крышей – бассейн с трубами, полный воды. Но всё же театр горел несколько раз: сцена освещалась огромным количеством светильников, расставленных вдоль рампы, а зал – люстрой с сотнями свечей, которые зажигали на чердаке, а затем спускали в зал через отверстие в потолке. В 1891-1896 годах на месте Большого театра построено здание Консерватории.</a:t>
            </a:r>
            <a:endParaRPr lang="ru-RU"/>
          </a:p>
          <a:p>
            <a:pPr>
              <a:lnSpc>
                <a:spcPct val="90000"/>
              </a:lnSpc>
              <a:buFontTx/>
              <a:buNone/>
            </a:pPr>
            <a:r>
              <a:rPr lang="ru-RU" sz="1800"/>
              <a:t>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descr="Белый мрамор"/>
          <p:cNvSpPr>
            <a:spLocks noGrp="1" noChangeArrowheads="1"/>
          </p:cNvSpPr>
          <p:nvPr>
            <p:ph type="body" idx="1"/>
          </p:nvPr>
        </p:nvSpPr>
        <p:spPr>
          <a:xfrm>
            <a:off x="0" y="0"/>
            <a:ext cx="9144000" cy="6858000"/>
          </a:xfrm>
          <a:blipFill dpi="0" rotWithShape="1">
            <a:blip r:embed="rId2"/>
            <a:srcRect/>
            <a:tile tx="0" ty="0" sx="100000" sy="100000" flip="none" algn="tl"/>
          </a:blipFill>
        </p:spPr>
        <p:txBody>
          <a:bodyPr/>
          <a:lstStyle/>
          <a:p>
            <a:pPr>
              <a:buFontTx/>
              <a:buNone/>
            </a:pPr>
            <a:endParaRPr lang="ru-RU"/>
          </a:p>
          <a:p>
            <a:pPr>
              <a:buFontTx/>
              <a:buNone/>
            </a:pPr>
            <a:endParaRPr lang="ru-RU"/>
          </a:p>
          <a:p>
            <a:pPr>
              <a:buFontTx/>
              <a:buNone/>
            </a:pPr>
            <a:endParaRPr lang="ru-RU"/>
          </a:p>
          <a:p>
            <a:pPr>
              <a:buFontTx/>
              <a:buNone/>
            </a:pPr>
            <a:endParaRPr lang="ru-RU"/>
          </a:p>
          <a:p>
            <a:pPr>
              <a:buFontTx/>
              <a:buNone/>
            </a:pPr>
            <a:r>
              <a:rPr lang="ru-RU"/>
              <a:t>                 </a:t>
            </a:r>
            <a:r>
              <a:rPr lang="ru-RU" sz="4800"/>
              <a:t>До новых встреч!!!</a:t>
            </a:r>
          </a:p>
          <a:p>
            <a:pPr>
              <a:buFontTx/>
              <a:buNone/>
            </a:pPr>
            <a:r>
              <a:rPr lang="ru-RU" sz="4800"/>
              <a:t>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74638"/>
            <a:ext cx="8229600" cy="69850"/>
          </a:xfrm>
        </p:spPr>
        <p:txBody>
          <a:bodyPr/>
          <a:lstStyle/>
          <a:p>
            <a:endParaRPr lang="ru-RU" sz="4000"/>
          </a:p>
        </p:txBody>
      </p:sp>
      <p:sp>
        <p:nvSpPr>
          <p:cNvPr id="55299" name="Rectangle 3" descr="Белый мрамор"/>
          <p:cNvSpPr>
            <a:spLocks noGrp="1" noChangeArrowheads="1"/>
          </p:cNvSpPr>
          <p:nvPr>
            <p:ph type="body" idx="1"/>
          </p:nvPr>
        </p:nvSpPr>
        <p:spPr>
          <a:xfrm>
            <a:off x="0" y="0"/>
            <a:ext cx="9144000" cy="6858000"/>
          </a:xfrm>
          <a:blipFill dpi="0" rotWithShape="1">
            <a:blip r:embed="rId2"/>
            <a:srcRect/>
            <a:tile tx="0" ty="0" sx="100000" sy="100000" flip="none" algn="tl"/>
          </a:blipFill>
        </p:spPr>
        <p:txBody>
          <a:bodyPr/>
          <a:lstStyle/>
          <a:p>
            <a:pPr algn="ctr">
              <a:lnSpc>
                <a:spcPct val="90000"/>
              </a:lnSpc>
              <a:buFontTx/>
              <a:buNone/>
            </a:pPr>
            <a:endParaRPr lang="ru-RU"/>
          </a:p>
          <a:p>
            <a:pPr algn="ctr">
              <a:lnSpc>
                <a:spcPct val="90000"/>
              </a:lnSpc>
              <a:buFontTx/>
              <a:buNone/>
            </a:pPr>
            <a:r>
              <a:rPr lang="ru-RU" b="1">
                <a:solidFill>
                  <a:srgbClr val="333399"/>
                </a:solidFill>
              </a:rPr>
              <a:t>Люблю тебя, Петра творенье,</a:t>
            </a:r>
            <a:br>
              <a:rPr lang="ru-RU" b="1">
                <a:solidFill>
                  <a:srgbClr val="333399"/>
                </a:solidFill>
              </a:rPr>
            </a:br>
            <a:r>
              <a:rPr lang="ru-RU" b="1">
                <a:solidFill>
                  <a:srgbClr val="333399"/>
                </a:solidFill>
              </a:rPr>
              <a:t>Люблю твой строгий, стройный вид,</a:t>
            </a:r>
            <a:br>
              <a:rPr lang="ru-RU" b="1">
                <a:solidFill>
                  <a:srgbClr val="333399"/>
                </a:solidFill>
              </a:rPr>
            </a:br>
            <a:r>
              <a:rPr lang="ru-RU" b="1">
                <a:solidFill>
                  <a:srgbClr val="333399"/>
                </a:solidFill>
              </a:rPr>
              <a:t>Невы державное теченье,</a:t>
            </a:r>
            <a:br>
              <a:rPr lang="ru-RU" b="1">
                <a:solidFill>
                  <a:srgbClr val="333399"/>
                </a:solidFill>
              </a:rPr>
            </a:br>
            <a:r>
              <a:rPr lang="ru-RU" b="1">
                <a:solidFill>
                  <a:srgbClr val="333399"/>
                </a:solidFill>
              </a:rPr>
              <a:t>Береговой ее гранит,</a:t>
            </a:r>
            <a:br>
              <a:rPr lang="ru-RU" b="1">
                <a:solidFill>
                  <a:srgbClr val="333399"/>
                </a:solidFill>
              </a:rPr>
            </a:br>
            <a:r>
              <a:rPr lang="ru-RU" b="1">
                <a:solidFill>
                  <a:srgbClr val="333399"/>
                </a:solidFill>
              </a:rPr>
              <a:t>Твоих оград узор чугунный,</a:t>
            </a:r>
            <a:br>
              <a:rPr lang="ru-RU" b="1">
                <a:solidFill>
                  <a:srgbClr val="333399"/>
                </a:solidFill>
              </a:rPr>
            </a:br>
            <a:r>
              <a:rPr lang="ru-RU" b="1">
                <a:solidFill>
                  <a:srgbClr val="333399"/>
                </a:solidFill>
              </a:rPr>
              <a:t>Твоих задумчивых ночей</a:t>
            </a:r>
            <a:br>
              <a:rPr lang="ru-RU" b="1">
                <a:solidFill>
                  <a:srgbClr val="333399"/>
                </a:solidFill>
              </a:rPr>
            </a:br>
            <a:r>
              <a:rPr lang="ru-RU" b="1">
                <a:solidFill>
                  <a:srgbClr val="333399"/>
                </a:solidFill>
              </a:rPr>
              <a:t>Прозрачный сумрак, блеск безлунный,</a:t>
            </a:r>
            <a:br>
              <a:rPr lang="ru-RU" b="1">
                <a:solidFill>
                  <a:srgbClr val="333399"/>
                </a:solidFill>
              </a:rPr>
            </a:br>
            <a:r>
              <a:rPr lang="ru-RU" b="1">
                <a:solidFill>
                  <a:srgbClr val="333399"/>
                </a:solidFill>
              </a:rPr>
              <a:t>Когда я в комнате моей</a:t>
            </a:r>
            <a:br>
              <a:rPr lang="ru-RU" b="1">
                <a:solidFill>
                  <a:srgbClr val="333399"/>
                </a:solidFill>
              </a:rPr>
            </a:br>
            <a:r>
              <a:rPr lang="ru-RU" b="1">
                <a:solidFill>
                  <a:srgbClr val="333399"/>
                </a:solidFill>
              </a:rPr>
              <a:t>Пишу, читаю без лампады,</a:t>
            </a:r>
            <a:br>
              <a:rPr lang="ru-RU" b="1">
                <a:solidFill>
                  <a:srgbClr val="333399"/>
                </a:solidFill>
              </a:rPr>
            </a:br>
            <a:r>
              <a:rPr lang="ru-RU" b="1">
                <a:solidFill>
                  <a:srgbClr val="333399"/>
                </a:solidFill>
              </a:rPr>
              <a:t>И ясны спящие громады</a:t>
            </a:r>
            <a:br>
              <a:rPr lang="ru-RU" b="1">
                <a:solidFill>
                  <a:srgbClr val="333399"/>
                </a:solidFill>
              </a:rPr>
            </a:br>
            <a:r>
              <a:rPr lang="ru-RU" b="1">
                <a:solidFill>
                  <a:srgbClr val="333399"/>
                </a:solidFill>
              </a:rPr>
              <a:t>Пустынных улиц, и светла</a:t>
            </a:r>
            <a:br>
              <a:rPr lang="ru-RU" b="1">
                <a:solidFill>
                  <a:srgbClr val="333399"/>
                </a:solidFill>
              </a:rPr>
            </a:br>
            <a:r>
              <a:rPr lang="ru-RU" b="1">
                <a:solidFill>
                  <a:srgbClr val="333399"/>
                </a:solidFill>
              </a:rPr>
              <a:t>Адмиралтейская игла</a:t>
            </a:r>
            <a:r>
              <a:rPr lang="ru-RU" b="1">
                <a:solidFill>
                  <a:srgbClr val="0033CC"/>
                </a:solidFill>
              </a:rPr>
              <a:t>.</a:t>
            </a:r>
            <a:r>
              <a:rPr lang="ru-RU" b="1"/>
              <a:t> </a:t>
            </a:r>
            <a:br>
              <a:rPr lang="ru-RU" b="1"/>
            </a:br>
            <a:endParaRPr lang="ru-RU" b="1"/>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descr="Белый мрамор"/>
          <p:cNvSpPr>
            <a:spLocks noChangeArrowheads="1"/>
          </p:cNvSpPr>
          <p:nvPr/>
        </p:nvSpPr>
        <p:spPr bwMode="auto">
          <a:xfrm>
            <a:off x="0" y="0"/>
            <a:ext cx="9144000" cy="7416800"/>
          </a:xfrm>
          <a:prstGeom prst="rect">
            <a:avLst/>
          </a:prstGeom>
          <a:blipFill dpi="0" rotWithShape="1">
            <a:blip r:embed="rId2"/>
            <a:srcRect/>
            <a:tile tx="0" ty="0" sx="100000" sy="100000" flip="none" algn="tl"/>
          </a:blipFill>
          <a:ln w="9525">
            <a:noFill/>
            <a:miter lim="800000"/>
            <a:headEnd/>
            <a:tailEnd/>
          </a:ln>
          <a:effectLst/>
        </p:spPr>
        <p:txBody>
          <a:bodyPr>
            <a:spAutoFit/>
          </a:bodyPr>
          <a:lstStyle/>
          <a:p>
            <a:pPr algn="l"/>
            <a:r>
              <a:rPr lang="ru-RU" sz="1800"/>
              <a:t>   Пушкин и Петербург… Они неразделимы в той же мере, что Пушкин и Россия. Недаром же сказал А.И. Герцен: «Пушкин до глубины души русский – русский петербургского периода».</a:t>
            </a:r>
          </a:p>
          <a:p>
            <a:pPr algn="l"/>
            <a:r>
              <a:rPr lang="ru-RU" sz="1800"/>
              <a:t>    Едва ли есть на земле другой город, который был бы столь же вдохновенно воспет, как Петербург Пушкиным. Открыв для себя и запечатлев в бессмертной поэзии красоту города на Неве, Пушкин одухотворил его, украсил своим гением и стал, таким образом, соучастником того высокохудожественного понятия, которое мы называем «Петербург». С красотою города слились стихи Пушкина:</a:t>
            </a:r>
          </a:p>
          <a:p>
            <a:pPr algn="l"/>
            <a:r>
              <a:rPr lang="ru-RU" sz="1800"/>
              <a:t>         Люблю тебя, Петра творенье…</a:t>
            </a:r>
          </a:p>
          <a:p>
            <a:pPr algn="l"/>
            <a:r>
              <a:rPr lang="ru-RU" sz="1800"/>
              <a:t>   В Петербурге к Пушкину пришла слава первого поэта России. Признание было ранним и всеобщим»; его символизировала надпись Жуковского на портрете, подаренном молодому поэту: «Победителю – ученику от побежденного – учителя…»</a:t>
            </a:r>
          </a:p>
          <a:p>
            <a:pPr algn="l"/>
            <a:r>
              <a:rPr lang="ru-RU" sz="1800"/>
              <a:t>    Пушкинский Петербург – понятие особенное, может быть единственное в своём роде. Представим на миг, что Пушкин не написал своего «Медного всадника» и мы не знаем строк:</a:t>
            </a:r>
          </a:p>
          <a:p>
            <a:pPr algn="l"/>
            <a:r>
              <a:rPr lang="ru-RU" sz="1800"/>
              <a:t>                           Какая дума на челе!</a:t>
            </a:r>
          </a:p>
          <a:p>
            <a:pPr algn="l"/>
            <a:r>
              <a:rPr lang="ru-RU" sz="1800"/>
              <a:t>                           Какая сила в нём сокрыта!</a:t>
            </a:r>
          </a:p>
          <a:p>
            <a:pPr algn="l"/>
            <a:r>
              <a:rPr lang="ru-RU" sz="1800"/>
              <a:t>                           А в сём коне какой огонь!</a:t>
            </a:r>
          </a:p>
          <a:p>
            <a:pPr algn="l"/>
            <a:r>
              <a:rPr lang="ru-RU" sz="1800"/>
              <a:t>                           Куда ты скачешь, гордый конь, </a:t>
            </a:r>
          </a:p>
          <a:p>
            <a:pPr algn="l"/>
            <a:r>
              <a:rPr lang="ru-RU" sz="1800"/>
              <a:t>                           И где опустишь ты копыта?</a:t>
            </a:r>
          </a:p>
          <a:p>
            <a:pPr algn="l"/>
            <a:r>
              <a:rPr lang="ru-RU" sz="1800"/>
              <a:t>      Как много утратил бы для нас памятник Фальконе…</a:t>
            </a:r>
          </a:p>
          <a:p>
            <a:pPr algn="l"/>
            <a:r>
              <a:rPr lang="ru-RU" sz="1800"/>
              <a:t>      </a:t>
            </a:r>
            <a:endParaRPr lang="ru-RU" b="1"/>
          </a:p>
          <a:p>
            <a:pPr algn="l"/>
            <a:endParaRPr lang="ru-RU" b="1"/>
          </a:p>
          <a:p>
            <a:pPr algn="l"/>
            <a:endParaRPr lang="ru-RU" b="1"/>
          </a:p>
          <a:p>
            <a:pPr algn="l"/>
            <a:endParaRPr lang="ru-RU" b="1"/>
          </a:p>
          <a:p>
            <a:pPr algn="l"/>
            <a:endParaRPr lang="ru-RU" sz="180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endParaRPr lang="ru-RU"/>
          </a:p>
        </p:txBody>
      </p:sp>
      <p:sp>
        <p:nvSpPr>
          <p:cNvPr id="66563" name="Rectangle 3" descr="Белый мрамор"/>
          <p:cNvSpPr>
            <a:spLocks noGrp="1" noChangeArrowheads="1"/>
          </p:cNvSpPr>
          <p:nvPr>
            <p:ph type="body" idx="1"/>
          </p:nvPr>
        </p:nvSpPr>
        <p:spPr>
          <a:xfrm>
            <a:off x="0" y="0"/>
            <a:ext cx="9144000" cy="6858000"/>
          </a:xfrm>
          <a:blipFill dpi="0" rotWithShape="1">
            <a:blip r:embed="rId2"/>
            <a:srcRect/>
            <a:tile tx="0" ty="0" sx="100000" sy="100000" flip="none" algn="tl"/>
          </a:blipFill>
        </p:spPr>
        <p:txBody>
          <a:bodyPr/>
          <a:lstStyle/>
          <a:p>
            <a:pPr>
              <a:buFontTx/>
              <a:buNone/>
            </a:pPr>
            <a:r>
              <a:rPr lang="ru-RU" sz="2000"/>
              <a:t>         </a:t>
            </a:r>
            <a:r>
              <a:rPr lang="ru-RU" sz="1800"/>
              <a:t>Пушкин не только поэт Петербурга, но и бытописатель. В «Пиковой даме», «Домике в Коломне» и других «петербургских» его произведениях описания улиц, частей города настолько точны, что следуя им, можно отыскать те места или дома, где волей автора оказываются его герои. Площади, сады, бульвары и улицы, как в своеобразной панораме, запечатлелись в произведениях Пушкина. Марсово поле, Летний сад, Петропавловская крепость, Невский проспект, Коломна – все это нашло под пером поэта лаконичные, навсегда запоминающиеся характеристики. </a:t>
            </a:r>
          </a:p>
          <a:p>
            <a:pPr>
              <a:buFontTx/>
              <a:buNone/>
            </a:pPr>
            <a:r>
              <a:rPr lang="ru-RU" sz="1800"/>
              <a:t>         Наш пушкинский Петербург – не только тот, который представлялся глазам поэта и был им воспет. Для нас это ещё и многие дорогие места, овеянные памятью о нём: Царское Село, ставшее теперь городом Пушкином, Летний сад, старинный дом на берегу Мойки, где скончался поэт, Александринский театр, носящий имя Пушкина, торжественная, величественная Пушкинская площадь на Стрелке Васильевского острова, вдохновенный памятник поэту, созданный скульптором М.К. Аникушиным, на площади Искусств… И наконец, Пушкинский Дом, где хранится самое драгоценное достояние – рукописи поэта и его библиотека.</a:t>
            </a:r>
          </a:p>
          <a:p>
            <a:pPr>
              <a:buFontTx/>
              <a:buNone/>
            </a:pPr>
            <a:r>
              <a:rPr lang="ru-RU" sz="1800"/>
              <a:t>        В нашей экскурсии мы посетим бывшую Коломну и побываем в местах, которые помнят Пушкина.</a:t>
            </a:r>
          </a:p>
          <a:p>
            <a:pPr>
              <a:buFontTx/>
              <a:buNone/>
            </a:pPr>
            <a:r>
              <a:rPr lang="ru-RU" sz="1800"/>
              <a:t>    </a:t>
            </a:r>
          </a:p>
          <a:p>
            <a:endParaRPr lang="ru-RU" sz="1800"/>
          </a:p>
          <a:p>
            <a:endParaRPr lang="ru-RU" sz="1800"/>
          </a:p>
          <a:p>
            <a:endParaRPr lang="ru-RU" sz="180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endParaRPr lang="ru-RU"/>
          </a:p>
        </p:txBody>
      </p:sp>
      <p:sp>
        <p:nvSpPr>
          <p:cNvPr id="56323" name="Rectangle 3"/>
          <p:cNvSpPr>
            <a:spLocks noGrp="1" noChangeArrowheads="1"/>
          </p:cNvSpPr>
          <p:nvPr>
            <p:ph type="body" idx="1"/>
          </p:nvPr>
        </p:nvSpPr>
        <p:spPr/>
        <p:txBody>
          <a:bodyPr/>
          <a:lstStyle/>
          <a:p>
            <a:endParaRPr lang="ru-RU"/>
          </a:p>
        </p:txBody>
      </p:sp>
      <p:pic>
        <p:nvPicPr>
          <p:cNvPr id="56325" name="Picture 5" descr="13523_bezimyanni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6326" name="AutoShape 6">
            <a:hlinkClick r:id="rId3" action="ppaction://hlinksldjump"/>
          </p:cNvPr>
          <p:cNvSpPr>
            <a:spLocks noChangeArrowheads="1"/>
          </p:cNvSpPr>
          <p:nvPr/>
        </p:nvSpPr>
        <p:spPr bwMode="auto">
          <a:xfrm>
            <a:off x="3059113" y="5661025"/>
            <a:ext cx="288925" cy="287338"/>
          </a:xfrm>
          <a:prstGeom prst="rightArrow">
            <a:avLst>
              <a:gd name="adj1" fmla="val 50000"/>
              <a:gd name="adj2" fmla="val 25138"/>
            </a:avLst>
          </a:prstGeom>
          <a:solidFill>
            <a:schemeClr val="tx2">
              <a:alpha val="0"/>
            </a:schemeClr>
          </a:solidFill>
          <a:ln w="3175">
            <a:solidFill>
              <a:schemeClr val="tx1"/>
            </a:solidFill>
            <a:miter lim="800000"/>
            <a:headEnd/>
            <a:tailEnd/>
          </a:ln>
          <a:effectLst/>
        </p:spPr>
        <p:txBody>
          <a:bodyPr wrap="none" anchor="ctr"/>
          <a:lstStyle/>
          <a:p>
            <a:endParaRPr lang="ru-RU"/>
          </a:p>
        </p:txBody>
      </p:sp>
      <p:sp>
        <p:nvSpPr>
          <p:cNvPr id="56327" name="AutoShape 7">
            <a:hlinkClick r:id="rId4" action="ppaction://hlinksldjump"/>
          </p:cNvPr>
          <p:cNvSpPr>
            <a:spLocks noChangeArrowheads="1"/>
          </p:cNvSpPr>
          <p:nvPr/>
        </p:nvSpPr>
        <p:spPr bwMode="auto">
          <a:xfrm>
            <a:off x="4787900" y="2492375"/>
            <a:ext cx="576263" cy="360363"/>
          </a:xfrm>
          <a:prstGeom prst="rightArrow">
            <a:avLst>
              <a:gd name="adj1" fmla="val 50000"/>
              <a:gd name="adj2" fmla="val 39978"/>
            </a:avLst>
          </a:prstGeom>
          <a:solidFill>
            <a:schemeClr val="accent1">
              <a:alpha val="0"/>
            </a:schemeClr>
          </a:solidFill>
          <a:ln w="9525">
            <a:solidFill>
              <a:schemeClr val="tx1"/>
            </a:solidFill>
            <a:miter lim="800000"/>
            <a:headEnd/>
            <a:tailEnd/>
          </a:ln>
          <a:effectLst/>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endParaRPr lang="ru-RU"/>
          </a:p>
        </p:txBody>
      </p:sp>
      <p:sp>
        <p:nvSpPr>
          <p:cNvPr id="57347" name="Rectangle 3"/>
          <p:cNvSpPr>
            <a:spLocks noGrp="1" noChangeArrowheads="1"/>
          </p:cNvSpPr>
          <p:nvPr>
            <p:ph type="body" idx="1"/>
          </p:nvPr>
        </p:nvSpPr>
        <p:spPr>
          <a:xfrm>
            <a:off x="457200" y="1600200"/>
            <a:ext cx="8229600" cy="4492625"/>
          </a:xfrm>
        </p:spPr>
        <p:txBody>
          <a:bodyPr/>
          <a:lstStyle/>
          <a:p>
            <a:endParaRPr lang="ru-RU"/>
          </a:p>
        </p:txBody>
      </p:sp>
      <p:pic>
        <p:nvPicPr>
          <p:cNvPr id="57351" name="Picture 7" descr="13527_karta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7352" name="AutoShape 8">
            <a:hlinkClick r:id="rId3" action="ppaction://hlinksldjump"/>
          </p:cNvPr>
          <p:cNvSpPr>
            <a:spLocks noChangeArrowheads="1"/>
          </p:cNvSpPr>
          <p:nvPr/>
        </p:nvSpPr>
        <p:spPr bwMode="auto">
          <a:xfrm>
            <a:off x="5940425" y="908050"/>
            <a:ext cx="360363" cy="288925"/>
          </a:xfrm>
          <a:prstGeom prst="rightArrow">
            <a:avLst>
              <a:gd name="adj1" fmla="val 50000"/>
              <a:gd name="adj2" fmla="val 31181"/>
            </a:avLst>
          </a:prstGeom>
          <a:solidFill>
            <a:schemeClr val="accent1">
              <a:alpha val="0"/>
            </a:schemeClr>
          </a:solidFill>
          <a:ln w="9525">
            <a:solidFill>
              <a:schemeClr val="tx1"/>
            </a:solidFill>
            <a:miter lim="800000"/>
            <a:headEnd/>
            <a:tailEnd/>
          </a:ln>
          <a:effectLst/>
        </p:spPr>
        <p:txBody>
          <a:bodyPr wrap="none" anchor="ctr"/>
          <a:lstStyle/>
          <a:p>
            <a:endParaRPr lang="ru-RU"/>
          </a:p>
        </p:txBody>
      </p:sp>
      <p:sp>
        <p:nvSpPr>
          <p:cNvPr id="57353" name="AutoShape 9">
            <a:hlinkClick r:id="rId4" action="ppaction://hlinksldjump"/>
          </p:cNvPr>
          <p:cNvSpPr>
            <a:spLocks noChangeArrowheads="1"/>
          </p:cNvSpPr>
          <p:nvPr/>
        </p:nvSpPr>
        <p:spPr bwMode="auto">
          <a:xfrm>
            <a:off x="8748713" y="3860800"/>
            <a:ext cx="215900" cy="288925"/>
          </a:xfrm>
          <a:prstGeom prst="rightArrow">
            <a:avLst>
              <a:gd name="adj1" fmla="val 50000"/>
              <a:gd name="adj2" fmla="val 25000"/>
            </a:avLst>
          </a:prstGeom>
          <a:solidFill>
            <a:schemeClr val="accent1">
              <a:alpha val="0"/>
            </a:schemeClr>
          </a:solidFill>
          <a:ln w="9525">
            <a:solidFill>
              <a:schemeClr val="tx1"/>
            </a:solidFill>
            <a:miter lim="800000"/>
            <a:headEnd/>
            <a:tailEnd/>
          </a:ln>
          <a:effectLst/>
        </p:spPr>
        <p:txBody>
          <a:bodyPr wrap="none" anchor="ctr"/>
          <a:lstStyle/>
          <a:p>
            <a:endParaRPr lang="ru-RU"/>
          </a:p>
        </p:txBody>
      </p:sp>
      <p:sp>
        <p:nvSpPr>
          <p:cNvPr id="57354" name="AutoShape 10">
            <a:hlinkClick r:id="rId5" action="ppaction://hlinksldjump"/>
          </p:cNvPr>
          <p:cNvSpPr>
            <a:spLocks noChangeArrowheads="1"/>
          </p:cNvSpPr>
          <p:nvPr/>
        </p:nvSpPr>
        <p:spPr bwMode="auto">
          <a:xfrm>
            <a:off x="6011863" y="2205038"/>
            <a:ext cx="288925" cy="288925"/>
          </a:xfrm>
          <a:prstGeom prst="rightArrow">
            <a:avLst>
              <a:gd name="adj1" fmla="val 50000"/>
              <a:gd name="adj2" fmla="val 25000"/>
            </a:avLst>
          </a:prstGeom>
          <a:solidFill>
            <a:schemeClr val="accent1">
              <a:alpha val="0"/>
            </a:schemeClr>
          </a:solidFill>
          <a:ln w="9525">
            <a:solidFill>
              <a:schemeClr val="tx1"/>
            </a:solidFill>
            <a:miter lim="800000"/>
            <a:headEnd/>
            <a:tailEnd/>
          </a:ln>
          <a:effectLst/>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endParaRPr lang="ru-RU"/>
          </a:p>
        </p:txBody>
      </p:sp>
      <p:sp>
        <p:nvSpPr>
          <p:cNvPr id="51203" name="Rectangle 3"/>
          <p:cNvSpPr>
            <a:spLocks noGrp="1" noChangeArrowheads="1"/>
          </p:cNvSpPr>
          <p:nvPr>
            <p:ph type="body" idx="1"/>
          </p:nvPr>
        </p:nvSpPr>
        <p:spPr/>
        <p:txBody>
          <a:bodyPr/>
          <a:lstStyle/>
          <a:p>
            <a:endParaRPr lang="ru-RU"/>
          </a:p>
        </p:txBody>
      </p:sp>
      <p:pic>
        <p:nvPicPr>
          <p:cNvPr id="51204" name="Picture 4" descr="IMG_3280"/>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endParaRPr lang="ru-RU"/>
          </a:p>
        </p:txBody>
      </p:sp>
      <p:sp>
        <p:nvSpPr>
          <p:cNvPr id="50179" name="Rectangle 3"/>
          <p:cNvSpPr>
            <a:spLocks noGrp="1" noChangeArrowheads="1"/>
          </p:cNvSpPr>
          <p:nvPr>
            <p:ph type="body" idx="1"/>
          </p:nvPr>
        </p:nvSpPr>
        <p:spPr/>
        <p:txBody>
          <a:bodyPr/>
          <a:lstStyle/>
          <a:p>
            <a:endParaRPr lang="ru-RU"/>
          </a:p>
        </p:txBody>
      </p:sp>
      <p:pic>
        <p:nvPicPr>
          <p:cNvPr id="50180" name="Picture 4" descr="IMG_3275"/>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6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320</TotalTime>
  <Words>1584</Words>
  <Application>Microsoft Office PowerPoint</Application>
  <PresentationFormat>Экран (4:3)</PresentationFormat>
  <Paragraphs>85</Paragraphs>
  <Slides>28</Slides>
  <Notes>0</Notes>
  <HiddenSlides>0</HiddenSlides>
  <MMClips>0</MMClips>
  <ScaleCrop>false</ScaleCrop>
  <HeadingPairs>
    <vt:vector size="8" baseType="variant">
      <vt:variant>
        <vt:lpstr>Использованные шрифты</vt:lpstr>
      </vt:variant>
      <vt:variant>
        <vt:i4>1</vt:i4>
      </vt:variant>
      <vt:variant>
        <vt:lpstr>Тема</vt:lpstr>
      </vt:variant>
      <vt:variant>
        <vt:i4>1</vt:i4>
      </vt:variant>
      <vt:variant>
        <vt:lpstr>Внедренные серверы OLE</vt:lpstr>
      </vt:variant>
      <vt:variant>
        <vt:i4>1</vt:i4>
      </vt:variant>
      <vt:variant>
        <vt:lpstr>Заголовки слайдов</vt:lpstr>
      </vt:variant>
      <vt:variant>
        <vt:i4>28</vt:i4>
      </vt:variant>
    </vt:vector>
  </HeadingPairs>
  <TitlesOfParts>
    <vt:vector size="31" baseType="lpstr">
      <vt:lpstr>Arial</vt:lpstr>
      <vt:lpstr>Оформление по умолчанию</vt:lpstr>
      <vt:lpstr>Фотография Microsoft Photo Editor 3.0</vt:lpstr>
      <vt:lpstr>Электронная экскурсия  по пушкинским местам </vt:lpstr>
      <vt:lpstr>Александр Сергеевич Пушкин</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Площадь Тургенева</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Электронная экскурсия  по пушкинским местам </dc:title>
  <dc:creator>Евгений</dc:creator>
  <cp:lastModifiedBy>www.PHILka.RU</cp:lastModifiedBy>
  <cp:revision>27</cp:revision>
  <dcterms:created xsi:type="dcterms:W3CDTF">2009-02-17T11:58:29Z</dcterms:created>
  <dcterms:modified xsi:type="dcterms:W3CDTF">2012-09-30T06:38:26Z</dcterms:modified>
</cp:coreProperties>
</file>